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Merriweather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Merriweather-bold.fntdata"/><Relationship Id="rId12" Type="http://schemas.openxmlformats.org/officeDocument/2006/relationships/slide" Target="slides/slide7.xml"/><Relationship Id="rId34" Type="http://schemas.openxmlformats.org/officeDocument/2006/relationships/font" Target="fonts/Merriweather-regular.fntdata"/><Relationship Id="rId15" Type="http://schemas.openxmlformats.org/officeDocument/2006/relationships/slide" Target="slides/slide10.xml"/><Relationship Id="rId37" Type="http://schemas.openxmlformats.org/officeDocument/2006/relationships/font" Target="fonts/Merriweather-boldItalic.fntdata"/><Relationship Id="rId14" Type="http://schemas.openxmlformats.org/officeDocument/2006/relationships/slide" Target="slides/slide9.xml"/><Relationship Id="rId36" Type="http://schemas.openxmlformats.org/officeDocument/2006/relationships/font" Target="fonts/Merriweather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98f3d529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98f3d529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98f3d529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98f3d529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98f3d529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98f3d529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996cd1a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996cd1a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996cd1a6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996cd1a6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996cd1a6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996cd1a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98f3d529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98f3d529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98f3d529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98f3d529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98f3d529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98f3d529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98f3d529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98f3d529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98f3d52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98f3d52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98f3d529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98f3d529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98f3d529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98f3d529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993766c28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993766c28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98f3d529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98f3d529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96f0185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96f0185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98f3d529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98f3d529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98f3d529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98f3d529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98f3d529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98f3d529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98f3d529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98f3d529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98f3d529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98f3d529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96f01850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96f01850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98f3d529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98f3d529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12.jpg"/><Relationship Id="rId5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Relationship Id="rId4" Type="http://schemas.openxmlformats.org/officeDocument/2006/relationships/image" Target="../media/image9.jpg"/><Relationship Id="rId5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Cabeamento Estruturado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Eduardo Junior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Rodrigo Guimarães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700">
                <a:solidFill>
                  <a:srgbClr val="FFFFFF"/>
                </a:solidFill>
              </a:rPr>
              <a:t>Câmeras IP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Uma </a:t>
            </a:r>
            <a:r>
              <a:rPr b="1"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câmera IP</a:t>
            </a:r>
            <a:r>
              <a:rPr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é uma câmera de vídeo que pode ser acessada e controlada por via de qualquer rede IP.</a:t>
            </a:r>
            <a:br>
              <a:rPr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As câmeras IP não necessitam de softwares ou placas adicionais.</a:t>
            </a:r>
            <a:br>
              <a:rPr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Funciona sem fonte de energia externa.</a:t>
            </a:r>
            <a:br>
              <a:rPr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Operação 24/7, detecção de movimento ou evento. </a:t>
            </a: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VoIP	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É o roteamento de conversação humana usando a Internet ou qualquer outra rede de computadores baseada no Protocolo IP, tornando a transmissão de voz mais um dos serviços suportados pela rede de dados</a:t>
            </a: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Ultrapassa barreiras físicas (app mobile).</a:t>
            </a: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Próximas etapas na evolução do VoIP é a extinção por completo do modelo atual de ligações de longa distância (DDD/DDI) pela rede PSTN e, mais adiante, talvez a erradicação dos sistemas convencionais de telefonia.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Fibra ótica	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pt-BR" sz="1400">
                <a:latin typeface="Merriweather"/>
                <a:ea typeface="Merriweather"/>
                <a:cs typeface="Merriweather"/>
                <a:sym typeface="Merriweather"/>
              </a:rPr>
              <a:t>Perda de transmissão muito baixa;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pt-BR" sz="1400">
                <a:latin typeface="Merriweather"/>
                <a:ea typeface="Merriweather"/>
                <a:cs typeface="Merriweather"/>
                <a:sym typeface="Merriweather"/>
              </a:rPr>
              <a:t>Imunidade à interferência de outros sinais e ruídos;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pt-BR" sz="1400">
                <a:latin typeface="Merriweather"/>
                <a:ea typeface="Merriweather"/>
                <a:cs typeface="Merriweather"/>
                <a:sym typeface="Merriweather"/>
              </a:rPr>
              <a:t>Isolamento elétrico.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Fibra ótica	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3">
            <a:alphaModFix/>
          </a:blip>
          <a:srcRect b="69446" l="0" r="0" t="0"/>
          <a:stretch/>
        </p:blipFill>
        <p:spPr>
          <a:xfrm>
            <a:off x="3114825" y="802850"/>
            <a:ext cx="5491850" cy="33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Fibra ótica	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 b="22884" l="0" r="0" t="29970"/>
          <a:stretch/>
        </p:blipFill>
        <p:spPr>
          <a:xfrm>
            <a:off x="3756525" y="500926"/>
            <a:ext cx="4539050" cy="43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Fibra ótica	</a:t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0" r="0" t="76142"/>
          <a:stretch/>
        </p:blipFill>
        <p:spPr>
          <a:xfrm>
            <a:off x="2040175" y="1282050"/>
            <a:ext cx="7065751" cy="34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Equipamentos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13" y="137276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550" y="1857650"/>
            <a:ext cx="175260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7250" y="752988"/>
            <a:ext cx="3637524" cy="363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75" y="69488"/>
            <a:ext cx="26289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75" y="2359375"/>
            <a:ext cx="7620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3875" y="43815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Bons Exemplos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929" y="1180925"/>
            <a:ext cx="4396901" cy="33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900" y="121600"/>
            <a:ext cx="6452549" cy="50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Cabeamento Estruturado?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>
                <a:latin typeface="Merriweather"/>
                <a:ea typeface="Merriweather"/>
                <a:cs typeface="Merriweather"/>
                <a:sym typeface="Merriweather"/>
              </a:rPr>
              <a:t>E</a:t>
            </a:r>
            <a:r>
              <a:rPr lang="pt-BR" sz="1400">
                <a:latin typeface="Merriweather"/>
                <a:ea typeface="Merriweather"/>
                <a:cs typeface="Merriweather"/>
                <a:sym typeface="Merriweather"/>
              </a:rPr>
              <a:t>studa a disposição organizada e padronizada de conectores e meios de transmissão para redes de informática e telefonia, de modo a tornar a infraestrutura de cabos autônoma quanto ao tipo de aplicação e de layout.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501" y="2230925"/>
            <a:ext cx="4243000" cy="25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25" y="30070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ruins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74825"/>
            <a:ext cx="5715000" cy="40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538" y="556587"/>
            <a:ext cx="4766918" cy="39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Recomendações</a:t>
            </a:r>
            <a:endParaRPr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4620850" y="0"/>
            <a:ext cx="4166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●"/>
            </a:pPr>
            <a:r>
              <a:rPr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Uma rede nunca será menor ou menos complicada já de início;</a:t>
            </a:r>
            <a:br>
              <a:rPr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●"/>
            </a:pPr>
            <a:r>
              <a:rPr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Construa o seu sistema de cabeamento estruturado de modo a acomodar voz e dados;</a:t>
            </a:r>
            <a:br>
              <a:rPr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●"/>
            </a:pPr>
            <a:r>
              <a:rPr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Projete o seu sistema de cabeamento com mais pontos de conexão do que o necessário;</a:t>
            </a:r>
            <a:br>
              <a:rPr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●"/>
            </a:pPr>
            <a:r>
              <a:rPr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Utilize sempre componentes e cabos normatizados e evite qualquer item proprietário;</a:t>
            </a:r>
            <a:br>
              <a:rPr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●"/>
            </a:pPr>
            <a:r>
              <a:rPr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Utilize sempre componentes e cabos de boa qualidade.</a:t>
            </a:r>
            <a:br>
              <a:rPr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●"/>
            </a:pPr>
            <a:r>
              <a:rPr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Utilize sempre a mais alta tecnologia disponível no momento. O que hoje pode ser desnecessário, pode tornar-se o mínimo necessário dentro de 5 anos;</a:t>
            </a:r>
            <a:br>
              <a:rPr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●"/>
            </a:pPr>
            <a:r>
              <a:rPr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Documentação da rede e do sistema de cabeamento é imprescindível. A falta desta pode sair muito caro mais tarde.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51475"/>
            <a:ext cx="6858000" cy="464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900" y="944925"/>
            <a:ext cx="4338199" cy="325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Origem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pt-BR" sz="1400">
                <a:solidFill>
                  <a:srgbClr val="222222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O cabeamento estruturado remonta às tecnologias de redes dos anos 1980, período em que empresas de telecomunicações e computação, como AT&amp;T, Dec e IBM criam seus próprios sistemas proprietários de cabeamento.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Merriweather"/>
              <a:buChar char="●"/>
            </a:pPr>
            <a:r>
              <a:rPr lang="pt-BR" sz="1400">
                <a:solidFill>
                  <a:srgbClr val="222222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A rápida evolução e popularização dos PCs levou os fabricantes e organizações internacionais a desenvolver normas e padrões para a área.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4644675" y="43300"/>
            <a:ext cx="4166400" cy="50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b="1"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Ansi: Regulamenta equipamentos que podem ser instalados em uma rede de computadores:</a:t>
            </a:r>
            <a:endParaRPr b="1"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</a:pPr>
            <a:r>
              <a:rPr b="1"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Exemplo: ANSI 606: que estabelece que os cabos de telecomunicações são brancos e os de conexões são verdes.</a:t>
            </a:r>
            <a:br>
              <a:rPr b="1"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b="1"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b="1"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TIA: Se aplica às instalações que estão relacionadas a um Data Center, atuando, principalmente, na sua disponibilidade e toda a redundância necessária para essa infraestrutura funcionar</a:t>
            </a:r>
            <a:endParaRPr b="1"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</a:pPr>
            <a:r>
              <a:rPr b="1"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Exemplo: tia-568: categoriza o sistema de cabeamento a partir da largura de banda, e devem estar em comprimento, atenuação e desempenho desse tipo de tecnologia.</a:t>
            </a:r>
            <a:endParaRPr b="1"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4644675" y="200200"/>
            <a:ext cx="4166400" cy="43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●"/>
            </a:pPr>
            <a:r>
              <a:rPr lang="pt-BR" sz="1400">
                <a:latin typeface="Merriweather"/>
                <a:ea typeface="Merriweather"/>
                <a:cs typeface="Merriweather"/>
                <a:sym typeface="Merriweather"/>
              </a:rPr>
              <a:t>EIA: O padrão categoriza os cabeamentos conforme algumas diferenças que eles podem assumir, tal como: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pt-BR" sz="1400">
                <a:latin typeface="Merriweather"/>
                <a:ea typeface="Merriweather"/>
                <a:cs typeface="Merriweather"/>
                <a:sym typeface="Merriweather"/>
              </a:rPr>
              <a:t>largura de banda;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pt-BR" sz="1400">
                <a:latin typeface="Merriweather"/>
                <a:ea typeface="Merriweather"/>
                <a:cs typeface="Merriweather"/>
                <a:sym typeface="Merriweather"/>
              </a:rPr>
              <a:t>atenuação;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pt-BR" sz="1400">
                <a:latin typeface="Merriweather"/>
                <a:ea typeface="Merriweather"/>
                <a:cs typeface="Merriweather"/>
                <a:sym typeface="Merriweather"/>
              </a:rPr>
              <a:t>comprimento;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pt-BR" sz="1400">
                <a:latin typeface="Merriweather"/>
                <a:ea typeface="Merriweather"/>
                <a:cs typeface="Merriweather"/>
                <a:sym typeface="Merriweather"/>
              </a:rPr>
              <a:t>desempenho.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>
                <a:latin typeface="Merriweather"/>
                <a:ea typeface="Merriweather"/>
                <a:cs typeface="Merriweather"/>
                <a:sym typeface="Merriweather"/>
              </a:rPr>
              <a:t>exemplo:</a:t>
            </a:r>
            <a:r>
              <a:rPr b="1"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EIA 568B</a:t>
            </a:r>
            <a:r>
              <a:rPr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– </a:t>
            </a:r>
            <a:r>
              <a:rPr i="1"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Requerimentos gerais de Cabeamento Estruturado e especificação dos componentes para cabos e fibras</a:t>
            </a:r>
            <a:r>
              <a:rPr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esta norma define os principais conceitos do cabeamento estruturado, seus elementos, a topologia, tipos de cabos e tomadas, distâncias, testes de certificação;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Normas	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4630375" y="38550"/>
            <a:ext cx="4166400" cy="50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ISO: </a:t>
            </a:r>
            <a:r>
              <a:rPr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 norma ISO também garante a padronização de cabos e atua com conectores e procedimentos da rede como um todo.</a:t>
            </a: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Exemplo: </a:t>
            </a:r>
            <a:r>
              <a:rPr b="1"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ISO/IEC 11801</a:t>
            </a:r>
            <a:r>
              <a:rPr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– </a:t>
            </a:r>
            <a:r>
              <a:rPr i="1"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Sistema de cabeamento de telecomunicações</a:t>
            </a:r>
            <a:endParaRPr i="1"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ABNT:</a:t>
            </a:r>
            <a:r>
              <a:rPr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Já a norma ABNT atua regulamentando o cabeamento em projetos residenciais, estipulando procedimentos da instalação de redes domésticas.</a:t>
            </a: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exemplo: ABNT NBR 16264 - sistemas de cabeamento estruturado para residências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IEEE: </a:t>
            </a:r>
            <a:r>
              <a:rPr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Por fim, trazemos a norma IEEE, que define o padrão para o funcionamento de redes sem fio, sendo base para a existência do Wi-Fi </a:t>
            </a: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</a:t>
            </a:r>
            <a:r>
              <a:rPr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xemplo: O </a:t>
            </a:r>
            <a:r>
              <a:rPr b="1"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IEEE 802.3</a:t>
            </a:r>
            <a:r>
              <a:rPr lang="pt-BR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é uma conexão de padrões que especificam a camada física.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4644675" y="266950"/>
            <a:ext cx="4166400" cy="4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latin typeface="Merriweather"/>
                <a:ea typeface="Merriweather"/>
                <a:cs typeface="Merriweather"/>
                <a:sym typeface="Merriweather"/>
              </a:rPr>
              <a:t>Para organização dos cabos de uma empresa ou estabelecimento que utilize redes de comunicação é necessário aderir a um sistema de cabeamento estruturado, pois ele oferece diversos benefícios, como: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pt-BR" sz="1400">
                <a:latin typeface="Merriweather"/>
                <a:ea typeface="Merriweather"/>
                <a:cs typeface="Merriweather"/>
                <a:sym typeface="Merriweather"/>
              </a:rPr>
              <a:t>Reduzir o número de profissionais para manter o cabeamento arrumado.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pt-BR" sz="1400">
                <a:latin typeface="Merriweather"/>
                <a:ea typeface="Merriweather"/>
                <a:cs typeface="Merriweather"/>
                <a:sym typeface="Merriweather"/>
              </a:rPr>
              <a:t>Manutenção mais rápida;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pt-BR" sz="1400">
                <a:latin typeface="Merriweather"/>
                <a:ea typeface="Merriweather"/>
                <a:cs typeface="Merriweather"/>
                <a:sym typeface="Merriweather"/>
              </a:rPr>
              <a:t>Facilidade na hora da instalação de novas conexões;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pt-BR" sz="1400">
                <a:latin typeface="Merriweather"/>
                <a:ea typeface="Merriweather"/>
                <a:cs typeface="Merriweather"/>
                <a:sym typeface="Merriweather"/>
              </a:rPr>
              <a:t>Melhor forma de identificar os cabos;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pt-BR" sz="1400">
                <a:latin typeface="Merriweather"/>
                <a:ea typeface="Merriweather"/>
                <a:cs typeface="Merriweather"/>
                <a:sym typeface="Merriweather"/>
              </a:rPr>
              <a:t>Melhora o ambiente visual da sua empresa;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pt-BR" sz="1400">
                <a:latin typeface="Merriweather"/>
                <a:ea typeface="Merriweather"/>
                <a:cs typeface="Merriweather"/>
                <a:sym typeface="Merriweather"/>
              </a:rPr>
              <a:t>Facilita o serviço dos funcionários;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pt-BR" sz="1400">
                <a:latin typeface="Merriweather"/>
                <a:ea typeface="Merriweather"/>
                <a:cs typeface="Merriweather"/>
                <a:sym typeface="Merriweather"/>
              </a:rPr>
              <a:t>Redução de custo a longo prazo;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pt-BR" sz="1400">
                <a:latin typeface="Merriweather"/>
                <a:ea typeface="Merriweather"/>
                <a:cs typeface="Merriweather"/>
                <a:sym typeface="Merriweather"/>
              </a:rPr>
              <a:t>Facilita a identificação de erros na rede.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5951" y="715825"/>
            <a:ext cx="3692099" cy="366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/>
              <a:t>Diafonia ou Crosstalk</a:t>
            </a:r>
            <a:endParaRPr b="1"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Crosstalk ou diafonia é a interferência indesejada que um canal de transmissão causa em outro.</a:t>
            </a: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pt-BR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 blindagem dos fios reduz o problema, mas não o elimina.</a:t>
            </a: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